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5" r:id="rId5"/>
    <p:sldId id="264" r:id="rId6"/>
    <p:sldId id="260" r:id="rId7"/>
    <p:sldId id="258" r:id="rId8"/>
    <p:sldId id="259" r:id="rId9"/>
    <p:sldId id="262" r:id="rId10"/>
    <p:sldId id="261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495B"/>
    <a:srgbClr val="5C76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4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D13-F4B4-48E0-B438-02C6AC7EA52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08CE-ED73-4CE0-A414-B80F820CE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27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D13-F4B4-48E0-B438-02C6AC7EA52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08CE-ED73-4CE0-A414-B80F820CE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72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D13-F4B4-48E0-B438-02C6AC7EA52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08CE-ED73-4CE0-A414-B80F820CE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97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D13-F4B4-48E0-B438-02C6AC7EA52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08CE-ED73-4CE0-A414-B80F820CE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890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D13-F4B4-48E0-B438-02C6AC7EA52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08CE-ED73-4CE0-A414-B80F820CE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493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D13-F4B4-48E0-B438-02C6AC7EA52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08CE-ED73-4CE0-A414-B80F820CE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90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D13-F4B4-48E0-B438-02C6AC7EA52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08CE-ED73-4CE0-A414-B80F820CE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529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D13-F4B4-48E0-B438-02C6AC7EA52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08CE-ED73-4CE0-A414-B80F820CE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59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D13-F4B4-48E0-B438-02C6AC7EA52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08CE-ED73-4CE0-A414-B80F820CE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26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D13-F4B4-48E0-B438-02C6AC7EA52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08CE-ED73-4CE0-A414-B80F820CE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087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D13-F4B4-48E0-B438-02C6AC7EA52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08CE-ED73-4CE0-A414-B80F820CE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937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2ED13-F4B4-48E0-B438-02C6AC7EA52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908CE-ED73-4CE0-A414-B80F820CE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2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4071939"/>
            <a:ext cx="6858000" cy="721519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rgbClr val="46495B"/>
                </a:solidFill>
                <a:latin typeface="Arial Black" panose="020B0A04020102020204" pitchFamily="34" charset="0"/>
              </a:rPr>
              <a:t>PROGRAMME APPORTEURS D’AFFAIRES</a:t>
            </a:r>
            <a:endParaRPr lang="fr-FR" dirty="0">
              <a:solidFill>
                <a:srgbClr val="46495B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7806690" y="6584206"/>
            <a:ext cx="1337310" cy="183164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rgbClr val="46495B"/>
                </a:solidFill>
                <a:latin typeface="Arial Black" panose="020B0A04020102020204" pitchFamily="34" charset="0"/>
              </a:rPr>
              <a:t>PROGRAMME 2018-2019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353" y="2269629"/>
            <a:ext cx="4148828" cy="1556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98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097280" y="1534386"/>
            <a:ext cx="5486400" cy="818912"/>
          </a:xfrm>
        </p:spPr>
        <p:txBody>
          <a:bodyPr>
            <a:noAutofit/>
          </a:bodyPr>
          <a:lstStyle/>
          <a:p>
            <a:pPr algn="l"/>
            <a:r>
              <a:rPr lang="fr-FR" sz="5250" dirty="0">
                <a:solidFill>
                  <a:srgbClr val="46495B"/>
                </a:solidFill>
                <a:latin typeface="Arial Black" panose="020B0A04020102020204" pitchFamily="34" charset="0"/>
              </a:rPr>
              <a:t>Oui mais … </a:t>
            </a:r>
            <a:r>
              <a:rPr lang="fr-FR" sz="5250" dirty="0"/>
              <a:t>		</a:t>
            </a:r>
            <a:endParaRPr lang="fr-FR" sz="5250" b="1" dirty="0">
              <a:solidFill>
                <a:srgbClr val="46495B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0194" y="2488111"/>
            <a:ext cx="603383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500" dirty="0">
                <a:solidFill>
                  <a:srgbClr val="FF0000"/>
                </a:solidFill>
                <a:latin typeface="Arial Black" panose="020B0A04020102020204" pitchFamily="34" charset="0"/>
              </a:rPr>
              <a:t>Comment être sûr que je vais toucher ma commission ?</a:t>
            </a:r>
          </a:p>
        </p:txBody>
      </p:sp>
      <p:sp>
        <p:nvSpPr>
          <p:cNvPr id="3" name="Rectangle 2"/>
          <p:cNvSpPr/>
          <p:nvPr/>
        </p:nvSpPr>
        <p:spPr>
          <a:xfrm>
            <a:off x="822960" y="2788193"/>
            <a:ext cx="7845552" cy="611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125" dirty="0">
                <a:solidFill>
                  <a:srgbClr val="46495B"/>
                </a:solidFill>
              </a:rPr>
              <a:t>1- Notre objectif est de mettre en place un réseau pérenne d’apporteurs d’affaires. Si vous apportez des affaires que nous parvenons à céder, tout le monde est gagnant. Ainsi nous serons toujours ravis de verser des commissions à nos apporteurs !</a:t>
            </a:r>
          </a:p>
          <a:p>
            <a:pPr algn="just"/>
            <a:r>
              <a:rPr lang="fr-FR" sz="1125" dirty="0">
                <a:solidFill>
                  <a:srgbClr val="46495B"/>
                </a:solidFill>
              </a:rPr>
              <a:t>2- Le contrat est justement là pour vous garantir « juridiquement parlant » le fait que vous touchiez votre commission.</a:t>
            </a:r>
            <a:endParaRPr lang="fr-FR" sz="1125" dirty="0"/>
          </a:p>
        </p:txBody>
      </p:sp>
      <p:sp>
        <p:nvSpPr>
          <p:cNvPr id="7" name="Rectangle 6"/>
          <p:cNvSpPr/>
          <p:nvPr/>
        </p:nvSpPr>
        <p:spPr>
          <a:xfrm>
            <a:off x="5490384" y="3508969"/>
            <a:ext cx="3220305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500" dirty="0">
                <a:solidFill>
                  <a:srgbClr val="FF0000"/>
                </a:solidFill>
                <a:latin typeface="Arial Black" panose="020B0A04020102020204" pitchFamily="34" charset="0"/>
              </a:rPr>
              <a:t>Et si la vente ne se fait pas ?</a:t>
            </a:r>
          </a:p>
        </p:txBody>
      </p:sp>
      <p:sp>
        <p:nvSpPr>
          <p:cNvPr id="8" name="Rectangle 7"/>
          <p:cNvSpPr/>
          <p:nvPr/>
        </p:nvSpPr>
        <p:spPr>
          <a:xfrm>
            <a:off x="822960" y="3809051"/>
            <a:ext cx="7845552" cy="611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125" dirty="0" smtClean="0">
                <a:solidFill>
                  <a:srgbClr val="46495B"/>
                </a:solidFill>
              </a:rPr>
              <a:t>Le «</a:t>
            </a:r>
            <a:r>
              <a:rPr lang="fr-FR" sz="1125" dirty="0">
                <a:solidFill>
                  <a:srgbClr val="46495B"/>
                </a:solidFill>
              </a:rPr>
              <a:t> taux de transformation », c’est-à-dire le nombre d’affaires cédées par rapport au nombre d’affaires à </a:t>
            </a:r>
            <a:r>
              <a:rPr lang="fr-FR" sz="1125" dirty="0" smtClean="0">
                <a:solidFill>
                  <a:srgbClr val="46495B"/>
                </a:solidFill>
              </a:rPr>
              <a:t>vendre, </a:t>
            </a:r>
            <a:r>
              <a:rPr lang="fr-FR" sz="1125" dirty="0">
                <a:solidFill>
                  <a:srgbClr val="46495B"/>
                </a:solidFill>
              </a:rPr>
              <a:t>dans notre secteur d’activité</a:t>
            </a:r>
            <a:r>
              <a:rPr lang="fr-FR" sz="1125" dirty="0">
                <a:solidFill>
                  <a:srgbClr val="46495B"/>
                </a:solidFill>
              </a:rPr>
              <a:t>, </a:t>
            </a:r>
            <a:r>
              <a:rPr lang="fr-FR" sz="1125" dirty="0" smtClean="0">
                <a:solidFill>
                  <a:srgbClr val="46495B"/>
                </a:solidFill>
              </a:rPr>
              <a:t>est </a:t>
            </a:r>
            <a:r>
              <a:rPr lang="fr-FR" sz="1125" dirty="0" smtClean="0">
                <a:solidFill>
                  <a:srgbClr val="46495B"/>
                </a:solidFill>
              </a:rPr>
              <a:t>de </a:t>
            </a:r>
            <a:r>
              <a:rPr lang="fr-FR" sz="1125" dirty="0">
                <a:solidFill>
                  <a:srgbClr val="46495B"/>
                </a:solidFill>
              </a:rPr>
              <a:t>15 %. PME Partner vise un taux de 30%, grâce à notre méthodologie et la qualité de nos services. Dans l’intérêt du cédant (et le nôtre !) nous ferons tout ce qu’il est possible de faire pour arriver à une signature.</a:t>
            </a:r>
            <a:endParaRPr lang="fr-FR" sz="1125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361" y="4934461"/>
            <a:ext cx="835319" cy="83531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822961" y="4568610"/>
            <a:ext cx="421884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500" dirty="0">
                <a:solidFill>
                  <a:srgbClr val="FF0000"/>
                </a:solidFill>
                <a:latin typeface="Arial Black" panose="020B0A04020102020204" pitchFamily="34" charset="0"/>
              </a:rPr>
              <a:t>Commission évolutive … vers le haut 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22960" y="4872038"/>
            <a:ext cx="7845552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125" dirty="0" smtClean="0">
                <a:solidFill>
                  <a:srgbClr val="46495B"/>
                </a:solidFill>
              </a:rPr>
              <a:t>Par </a:t>
            </a:r>
            <a:r>
              <a:rPr lang="fr-FR" sz="1125" dirty="0">
                <a:solidFill>
                  <a:srgbClr val="46495B"/>
                </a:solidFill>
              </a:rPr>
              <a:t>exemple </a:t>
            </a:r>
            <a:r>
              <a:rPr lang="fr-FR" sz="1125" dirty="0" smtClean="0">
                <a:solidFill>
                  <a:srgbClr val="46495B"/>
                </a:solidFill>
              </a:rPr>
              <a:t>si </a:t>
            </a:r>
            <a:r>
              <a:rPr lang="fr-FR" sz="1125" dirty="0">
                <a:solidFill>
                  <a:srgbClr val="46495B"/>
                </a:solidFill>
              </a:rPr>
              <a:t>vous atteignez </a:t>
            </a:r>
            <a:r>
              <a:rPr lang="fr-FR" sz="1125" dirty="0" smtClean="0">
                <a:solidFill>
                  <a:srgbClr val="46495B"/>
                </a:solidFill>
              </a:rPr>
              <a:t>3,2 </a:t>
            </a:r>
            <a:r>
              <a:rPr lang="fr-FR" sz="1125" dirty="0">
                <a:solidFill>
                  <a:srgbClr val="46495B"/>
                </a:solidFill>
              </a:rPr>
              <a:t>M€ d’affaires cédées sur une année, les commissions vous auront d’abord été versée</a:t>
            </a:r>
          </a:p>
          <a:p>
            <a:pPr algn="just"/>
            <a:r>
              <a:rPr lang="fr-FR" sz="1125" dirty="0">
                <a:solidFill>
                  <a:srgbClr val="46495B"/>
                </a:solidFill>
              </a:rPr>
              <a:t>à hauteur de 10</a:t>
            </a:r>
            <a:r>
              <a:rPr lang="fr-FR" sz="1125" dirty="0" smtClean="0">
                <a:solidFill>
                  <a:srgbClr val="46495B"/>
                </a:solidFill>
              </a:rPr>
              <a:t>%. Puis </a:t>
            </a:r>
            <a:r>
              <a:rPr lang="fr-FR" sz="1125" dirty="0">
                <a:solidFill>
                  <a:srgbClr val="46495B"/>
                </a:solidFill>
              </a:rPr>
              <a:t>à chaque palier </a:t>
            </a:r>
            <a:r>
              <a:rPr lang="fr-FR" sz="1125" dirty="0" smtClean="0">
                <a:solidFill>
                  <a:srgbClr val="46495B"/>
                </a:solidFill>
              </a:rPr>
              <a:t>atteint vous </a:t>
            </a:r>
            <a:r>
              <a:rPr lang="fr-FR" sz="1125" dirty="0">
                <a:solidFill>
                  <a:srgbClr val="46495B"/>
                </a:solidFill>
              </a:rPr>
              <a:t>gagnerez 1% de plus sur chaque affaire, pour atteindre 13% !.</a:t>
            </a:r>
            <a:endParaRPr lang="fr-FR" sz="1125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64" y="-22901"/>
            <a:ext cx="2160275" cy="810389"/>
          </a:xfrm>
          <a:prstGeom prst="rect">
            <a:avLst/>
          </a:prstGeom>
        </p:spPr>
      </p:pic>
      <p:sp>
        <p:nvSpPr>
          <p:cNvPr id="16" name="Sous-titre 2"/>
          <p:cNvSpPr txBox="1">
            <a:spLocks/>
          </p:cNvSpPr>
          <p:nvPr/>
        </p:nvSpPr>
        <p:spPr>
          <a:xfrm>
            <a:off x="7806690" y="6584206"/>
            <a:ext cx="1337310" cy="183164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rgbClr val="46495B"/>
                </a:solidFill>
                <a:latin typeface="Arial Black" panose="020B0A04020102020204" pitchFamily="34" charset="0"/>
              </a:rPr>
              <a:t>PROGRAMME 2018-2019</a:t>
            </a:r>
          </a:p>
        </p:txBody>
      </p:sp>
    </p:spTree>
    <p:extLst>
      <p:ext uri="{BB962C8B-B14F-4D97-AF65-F5344CB8AC3E}">
        <p14:creationId xmlns:p14="http://schemas.microsoft.com/office/powerpoint/2010/main" val="395384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43828">
            <a:off x="294186" y="2992659"/>
            <a:ext cx="1131775" cy="75451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580665" y="1348639"/>
            <a:ext cx="7498080" cy="818912"/>
          </a:xfrm>
        </p:spPr>
        <p:txBody>
          <a:bodyPr>
            <a:normAutofit/>
          </a:bodyPr>
          <a:lstStyle/>
          <a:p>
            <a:pPr algn="l"/>
            <a:r>
              <a:rPr lang="fr-FR" sz="3600" dirty="0">
                <a:solidFill>
                  <a:srgbClr val="46495B"/>
                </a:solidFill>
                <a:latin typeface="Arial Black" panose="020B0A04020102020204" pitchFamily="34" charset="0"/>
              </a:rPr>
              <a:t>De quoi parle-t-on  ? </a:t>
            </a:r>
            <a:endParaRPr lang="fr-FR" sz="3600" b="1" dirty="0">
              <a:solidFill>
                <a:srgbClr val="46495B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20959886">
            <a:off x="6847545" y="2960330"/>
            <a:ext cx="1540806" cy="496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500" dirty="0">
                <a:solidFill>
                  <a:srgbClr val="FF0000"/>
                </a:solidFill>
                <a:latin typeface="Arial Black" panose="020B0A04020102020204" pitchFamily="34" charset="0"/>
              </a:rPr>
              <a:t>RH Solutions</a:t>
            </a:r>
          </a:p>
          <a:p>
            <a:r>
              <a:rPr lang="fr-FR" sz="1125" dirty="0"/>
              <a:t>Cabinet de Conseil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48982">
            <a:off x="6173282" y="3071006"/>
            <a:ext cx="715711" cy="715711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754" y="4346736"/>
            <a:ext cx="1130951" cy="75547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19" name="Rectangle 18"/>
          <p:cNvSpPr/>
          <p:nvPr/>
        </p:nvSpPr>
        <p:spPr>
          <a:xfrm>
            <a:off x="4329706" y="4446786"/>
            <a:ext cx="1596912" cy="496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500" dirty="0" err="1">
                <a:solidFill>
                  <a:srgbClr val="FF0000"/>
                </a:solidFill>
                <a:latin typeface="Arial Black" panose="020B0A04020102020204" pitchFamily="34" charset="0"/>
              </a:rPr>
              <a:t>PetitCamion</a:t>
            </a:r>
            <a:endParaRPr lang="fr-FR" sz="15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fr-FR" sz="1125" dirty="0"/>
              <a:t>Entreprise de Logistique</a:t>
            </a:r>
          </a:p>
        </p:txBody>
      </p:sp>
      <p:sp>
        <p:nvSpPr>
          <p:cNvPr id="23" name="Rectangle 22"/>
          <p:cNvSpPr/>
          <p:nvPr/>
        </p:nvSpPr>
        <p:spPr>
          <a:xfrm rot="20904071">
            <a:off x="1391337" y="2865555"/>
            <a:ext cx="1519968" cy="496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5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DépannOrdi</a:t>
            </a:r>
            <a:endParaRPr lang="fr-FR" sz="15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fr-FR" sz="1125" dirty="0"/>
              <a:t>Boutique Informatique</a:t>
            </a: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3890">
            <a:off x="3258398" y="2992436"/>
            <a:ext cx="1154656" cy="75547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26" name="Rectangle 25"/>
          <p:cNvSpPr/>
          <p:nvPr/>
        </p:nvSpPr>
        <p:spPr>
          <a:xfrm rot="20904071">
            <a:off x="4370494" y="2870490"/>
            <a:ext cx="1569660" cy="496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500" dirty="0" err="1">
                <a:solidFill>
                  <a:srgbClr val="FF0000"/>
                </a:solidFill>
                <a:latin typeface="Arial Black" panose="020B0A04020102020204" pitchFamily="34" charset="0"/>
              </a:rPr>
              <a:t>BienManger</a:t>
            </a:r>
            <a:endParaRPr lang="fr-FR" sz="15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fr-FR" sz="1125" dirty="0"/>
              <a:t>Restaurant Traditionnel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381706" y="4446786"/>
            <a:ext cx="1212063" cy="496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500" dirty="0" err="1">
                <a:solidFill>
                  <a:srgbClr val="FF0000"/>
                </a:solidFill>
                <a:latin typeface="Arial Black" panose="020B0A04020102020204" pitchFamily="34" charset="0"/>
              </a:rPr>
              <a:t>GrosDodo</a:t>
            </a:r>
            <a:endParaRPr lang="fr-FR" sz="15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fr-FR" sz="1125" dirty="0"/>
              <a:t>Hôtel</a:t>
            </a:r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91" y="4346736"/>
            <a:ext cx="1133213" cy="75547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31" name="Rectangle 30"/>
          <p:cNvSpPr/>
          <p:nvPr/>
        </p:nvSpPr>
        <p:spPr>
          <a:xfrm>
            <a:off x="7003567" y="4461019"/>
            <a:ext cx="2128916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500" dirty="0">
                <a:solidFill>
                  <a:srgbClr val="FF0000"/>
                </a:solidFill>
                <a:latin typeface="Arial Black" panose="020B0A04020102020204" pitchFamily="34" charset="0"/>
              </a:rPr>
              <a:t>Tous Commerces, </a:t>
            </a:r>
          </a:p>
          <a:p>
            <a:r>
              <a:rPr lang="fr-FR" sz="1500" dirty="0">
                <a:solidFill>
                  <a:srgbClr val="FF0000"/>
                </a:solidFill>
                <a:latin typeface="Arial Black" panose="020B0A04020102020204" pitchFamily="34" charset="0"/>
              </a:rPr>
              <a:t>Entreprises TPE </a:t>
            </a:r>
          </a:p>
          <a:p>
            <a:r>
              <a:rPr lang="fr-FR" sz="1500" dirty="0">
                <a:solidFill>
                  <a:srgbClr val="FF0000"/>
                </a:solidFill>
                <a:latin typeface="Arial Black" panose="020B0A04020102020204" pitchFamily="34" charset="0"/>
              </a:rPr>
              <a:t>&amp; </a:t>
            </a:r>
            <a:r>
              <a:rPr lang="fr-FR" sz="15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PME</a:t>
            </a:r>
            <a:endParaRPr lang="fr-FR" sz="15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055" y="4346736"/>
            <a:ext cx="723657" cy="98629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64" y="-22901"/>
            <a:ext cx="2160275" cy="810389"/>
          </a:xfrm>
          <a:prstGeom prst="rect">
            <a:avLst/>
          </a:prstGeom>
        </p:spPr>
      </p:pic>
      <p:sp>
        <p:nvSpPr>
          <p:cNvPr id="17" name="Sous-titre 2"/>
          <p:cNvSpPr txBox="1">
            <a:spLocks/>
          </p:cNvSpPr>
          <p:nvPr/>
        </p:nvSpPr>
        <p:spPr>
          <a:xfrm>
            <a:off x="7806690" y="6584206"/>
            <a:ext cx="1337310" cy="183164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rgbClr val="46495B"/>
                </a:solidFill>
                <a:latin typeface="Arial Black" panose="020B0A04020102020204" pitchFamily="34" charset="0"/>
              </a:rPr>
              <a:t>PROGRAMME 2018-2019</a:t>
            </a:r>
          </a:p>
        </p:txBody>
      </p:sp>
    </p:spTree>
    <p:extLst>
      <p:ext uri="{BB962C8B-B14F-4D97-AF65-F5344CB8AC3E}">
        <p14:creationId xmlns:p14="http://schemas.microsoft.com/office/powerpoint/2010/main" val="105501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4177937" y="1287420"/>
            <a:ext cx="4608576" cy="818912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fr-FR" sz="5700" dirty="0">
                <a:solidFill>
                  <a:srgbClr val="46495B"/>
                </a:solidFill>
                <a:latin typeface="Arial Black" panose="020B0A04020102020204" pitchFamily="34" charset="0"/>
              </a:rPr>
              <a:t>Notre concept ? </a:t>
            </a:r>
            <a:r>
              <a:rPr lang="fr-FR" dirty="0" smtClean="0"/>
              <a:t>		</a:t>
            </a:r>
            <a:endParaRPr lang="fr-FR" sz="2175" b="1" dirty="0">
              <a:solidFill>
                <a:srgbClr val="46495B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9689" y="2756361"/>
            <a:ext cx="760097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PME à Vendre ! e</a:t>
            </a:r>
            <a:r>
              <a:rPr lang="fr-FR" sz="1500" dirty="0" smtClean="0">
                <a:solidFill>
                  <a:srgbClr val="46495B"/>
                </a:solidFill>
                <a:latin typeface="Arial Black" panose="020B0A04020102020204" pitchFamily="34" charset="0"/>
              </a:rPr>
              <a:t>st </a:t>
            </a:r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le 1</a:t>
            </a:r>
            <a:r>
              <a:rPr lang="fr-FR" sz="1500" baseline="30000" dirty="0">
                <a:solidFill>
                  <a:srgbClr val="46495B"/>
                </a:solidFill>
                <a:latin typeface="Arial Black" panose="020B0A04020102020204" pitchFamily="34" charset="0"/>
              </a:rPr>
              <a:t>er</a:t>
            </a:r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 cabinet de Cession-Acquisition à </a:t>
            </a:r>
            <a:r>
              <a:rPr lang="fr-FR" sz="3000" dirty="0">
                <a:solidFill>
                  <a:srgbClr val="FF0000"/>
                </a:solidFill>
                <a:latin typeface="Arial Black" panose="020B0A04020102020204" pitchFamily="34" charset="0"/>
              </a:rPr>
              <a:t>Honoraires réduits</a:t>
            </a:r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. </a:t>
            </a:r>
            <a:endParaRPr lang="fr-FR" sz="1500" dirty="0"/>
          </a:p>
        </p:txBody>
      </p:sp>
      <p:sp>
        <p:nvSpPr>
          <p:cNvPr id="8" name="Rectangle 7"/>
          <p:cNvSpPr/>
          <p:nvPr/>
        </p:nvSpPr>
        <p:spPr>
          <a:xfrm>
            <a:off x="763217" y="3344494"/>
            <a:ext cx="8186665" cy="12464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En effet nos honoraires ont été basés sur </a:t>
            </a:r>
            <a:r>
              <a:rPr lang="fr-FR" sz="3000" dirty="0">
                <a:solidFill>
                  <a:srgbClr val="FF0000"/>
                </a:solidFill>
                <a:latin typeface="Arial Black" panose="020B0A04020102020204" pitchFamily="34" charset="0"/>
              </a:rPr>
              <a:t>la moitié </a:t>
            </a:r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des honoraires </a:t>
            </a:r>
          </a:p>
          <a:p>
            <a:pPr algn="just"/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constatés chez nos confrères. Ils commencent ainsi à </a:t>
            </a:r>
            <a:r>
              <a:rPr lang="fr-FR" sz="3000" dirty="0">
                <a:solidFill>
                  <a:srgbClr val="FF0000"/>
                </a:solidFill>
                <a:latin typeface="Arial Black" panose="020B0A04020102020204" pitchFamily="34" charset="0"/>
              </a:rPr>
              <a:t>2,75 %. </a:t>
            </a:r>
          </a:p>
          <a:p>
            <a:pPr algn="just"/>
            <a:endParaRPr lang="fr-FR" sz="1500" dirty="0">
              <a:solidFill>
                <a:srgbClr val="46495B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9690" y="4426726"/>
            <a:ext cx="760097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Pour se permettre un tel niveau de commission, notre concept est simple : </a:t>
            </a:r>
            <a:r>
              <a:rPr lang="fr-FR" sz="3000" dirty="0">
                <a:solidFill>
                  <a:srgbClr val="FF0000"/>
                </a:solidFill>
                <a:latin typeface="Arial Black" panose="020B0A04020102020204" pitchFamily="34" charset="0"/>
              </a:rPr>
              <a:t>réduction des frais </a:t>
            </a:r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non-indispensables !</a:t>
            </a:r>
            <a:endParaRPr lang="fr-FR" sz="1500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64" y="-22901"/>
            <a:ext cx="2160275" cy="810389"/>
          </a:xfrm>
          <a:prstGeom prst="rect">
            <a:avLst/>
          </a:prstGeom>
        </p:spPr>
      </p:pic>
      <p:sp>
        <p:nvSpPr>
          <p:cNvPr id="13" name="Sous-titre 2"/>
          <p:cNvSpPr txBox="1">
            <a:spLocks/>
          </p:cNvSpPr>
          <p:nvPr/>
        </p:nvSpPr>
        <p:spPr>
          <a:xfrm>
            <a:off x="7806690" y="6584206"/>
            <a:ext cx="1337310" cy="183164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rgbClr val="46495B"/>
                </a:solidFill>
                <a:latin typeface="Arial Black" panose="020B0A04020102020204" pitchFamily="34" charset="0"/>
              </a:rPr>
              <a:t>PROGRAMME 2018-2019</a:t>
            </a:r>
          </a:p>
        </p:txBody>
      </p:sp>
    </p:spTree>
    <p:extLst>
      <p:ext uri="{BB962C8B-B14F-4D97-AF65-F5344CB8AC3E}">
        <p14:creationId xmlns:p14="http://schemas.microsoft.com/office/powerpoint/2010/main" val="284259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2010811" y="1588520"/>
            <a:ext cx="3257875" cy="818912"/>
          </a:xfrm>
        </p:spPr>
        <p:txBody>
          <a:bodyPr>
            <a:noAutofit/>
          </a:bodyPr>
          <a:lstStyle/>
          <a:p>
            <a:pPr algn="l"/>
            <a:r>
              <a:rPr lang="fr-FR" sz="3600" dirty="0">
                <a:solidFill>
                  <a:srgbClr val="46495B"/>
                </a:solidFill>
                <a:latin typeface="Arial Black" panose="020B0A04020102020204" pitchFamily="34" charset="0"/>
              </a:rPr>
              <a:t>Votre rôle ? </a:t>
            </a:r>
            <a:r>
              <a:rPr lang="fr-FR" sz="3600" dirty="0" smtClean="0"/>
              <a:t>		</a:t>
            </a:r>
            <a:endParaRPr lang="fr-FR" sz="3600" b="1" dirty="0">
              <a:solidFill>
                <a:srgbClr val="46495B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9689" y="2821676"/>
            <a:ext cx="760097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Votre environnement professionnel peut vous amener à rencontrer des potentiels </a:t>
            </a:r>
            <a:r>
              <a:rPr lang="fr-FR" sz="3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Cédants</a:t>
            </a:r>
            <a:r>
              <a:rPr lang="fr-FR" sz="3000" dirty="0" smtClean="0">
                <a:solidFill>
                  <a:srgbClr val="5C76B9"/>
                </a:solidFill>
                <a:latin typeface="Arial Black" panose="020B0A04020102020204" pitchFamily="34" charset="0"/>
              </a:rPr>
              <a:t> </a:t>
            </a:r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ou </a:t>
            </a:r>
            <a:r>
              <a:rPr lang="fr-FR" sz="3000" dirty="0">
                <a:solidFill>
                  <a:srgbClr val="FF0000"/>
                </a:solidFill>
                <a:latin typeface="Arial Black" panose="020B0A04020102020204" pitchFamily="34" charset="0"/>
              </a:rPr>
              <a:t>Repreneurs</a:t>
            </a:r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. </a:t>
            </a:r>
            <a:endParaRPr lang="fr-FR" sz="1500" dirty="0"/>
          </a:p>
        </p:txBody>
      </p:sp>
      <p:sp>
        <p:nvSpPr>
          <p:cNvPr id="8" name="Rectangle 7"/>
          <p:cNvSpPr/>
          <p:nvPr/>
        </p:nvSpPr>
        <p:spPr>
          <a:xfrm>
            <a:off x="759003" y="3616081"/>
            <a:ext cx="7642349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Le cas échéant, vous n’avez qu’une chose à faire : nous transmettre un</a:t>
            </a:r>
          </a:p>
          <a:p>
            <a:pPr algn="just"/>
            <a:r>
              <a:rPr lang="fr-FR" sz="3000" dirty="0">
                <a:solidFill>
                  <a:srgbClr val="FF0000"/>
                </a:solidFill>
                <a:latin typeface="Arial Black" panose="020B0A04020102020204" pitchFamily="34" charset="0"/>
              </a:rPr>
              <a:t>Email</a:t>
            </a:r>
            <a:r>
              <a:rPr lang="fr-FR" sz="3000" dirty="0">
                <a:solidFill>
                  <a:srgbClr val="5C76B9"/>
                </a:solidFill>
                <a:latin typeface="Arial Black" panose="020B0A04020102020204" pitchFamily="34" charset="0"/>
              </a:rPr>
              <a:t> </a:t>
            </a:r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avec les coordonnées dudit cédant ou repreneur. </a:t>
            </a:r>
            <a:endParaRPr lang="fr-FR" sz="1500" dirty="0"/>
          </a:p>
        </p:txBody>
      </p:sp>
      <p:sp>
        <p:nvSpPr>
          <p:cNvPr id="9" name="Rectangle 8"/>
          <p:cNvSpPr/>
          <p:nvPr/>
        </p:nvSpPr>
        <p:spPr>
          <a:xfrm>
            <a:off x="779689" y="4410487"/>
            <a:ext cx="760097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Si l’affaire se fait, et donc que PME </a:t>
            </a:r>
            <a:r>
              <a:rPr lang="fr-FR" sz="1500" dirty="0" smtClean="0">
                <a:solidFill>
                  <a:srgbClr val="46495B"/>
                </a:solidFill>
                <a:latin typeface="Arial Black" panose="020B0A04020102020204" pitchFamily="34" charset="0"/>
              </a:rPr>
              <a:t>à Vendre ! perçoit </a:t>
            </a:r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ses honoraires, vous touchez alors votre  </a:t>
            </a:r>
            <a:r>
              <a:rPr lang="fr-FR" sz="3000" dirty="0">
                <a:solidFill>
                  <a:srgbClr val="FF0000"/>
                </a:solidFill>
                <a:latin typeface="Arial Black" panose="020B0A04020102020204" pitchFamily="34" charset="0"/>
              </a:rPr>
              <a:t>Commission</a:t>
            </a:r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.</a:t>
            </a:r>
            <a:endParaRPr lang="fr-FR" sz="1500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64" y="-22901"/>
            <a:ext cx="2160275" cy="810389"/>
          </a:xfrm>
          <a:prstGeom prst="rect">
            <a:avLst/>
          </a:prstGeom>
        </p:spPr>
      </p:pic>
      <p:sp>
        <p:nvSpPr>
          <p:cNvPr id="13" name="Sous-titre 2"/>
          <p:cNvSpPr txBox="1">
            <a:spLocks/>
          </p:cNvSpPr>
          <p:nvPr/>
        </p:nvSpPr>
        <p:spPr>
          <a:xfrm>
            <a:off x="7806690" y="6584206"/>
            <a:ext cx="1337310" cy="183164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rgbClr val="46495B"/>
                </a:solidFill>
                <a:latin typeface="Arial Black" panose="020B0A04020102020204" pitchFamily="34" charset="0"/>
              </a:rPr>
              <a:t>PROGRAMME 2018-2019</a:t>
            </a:r>
          </a:p>
        </p:txBody>
      </p:sp>
    </p:spTree>
    <p:extLst>
      <p:ext uri="{BB962C8B-B14F-4D97-AF65-F5344CB8AC3E}">
        <p14:creationId xmlns:p14="http://schemas.microsoft.com/office/powerpoint/2010/main" val="71425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209764" y="1756378"/>
            <a:ext cx="4608576" cy="818912"/>
          </a:xfrm>
        </p:spPr>
        <p:txBody>
          <a:bodyPr>
            <a:noAutofit/>
          </a:bodyPr>
          <a:lstStyle/>
          <a:p>
            <a:pPr algn="l"/>
            <a:r>
              <a:rPr lang="fr-FR" sz="3600" dirty="0">
                <a:solidFill>
                  <a:srgbClr val="46495B"/>
                </a:solidFill>
                <a:latin typeface="Arial Black" panose="020B0A04020102020204" pitchFamily="34" charset="0"/>
              </a:rPr>
              <a:t>Comment ? </a:t>
            </a:r>
            <a:r>
              <a:rPr lang="fr-FR" sz="3600" dirty="0" smtClean="0"/>
              <a:t>		</a:t>
            </a:r>
            <a:endParaRPr lang="fr-FR" sz="3600" b="1" dirty="0">
              <a:solidFill>
                <a:srgbClr val="46495B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9690" y="2886991"/>
            <a:ext cx="721678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dirty="0">
                <a:solidFill>
                  <a:srgbClr val="FF0000"/>
                </a:solidFill>
                <a:latin typeface="Arial Black" panose="020B0A04020102020204" pitchFamily="34" charset="0"/>
              </a:rPr>
              <a:t>1 Contrat </a:t>
            </a:r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signé pour formaliser le partenariat (au début).</a:t>
            </a:r>
            <a:endParaRPr lang="fr-FR" sz="1500" dirty="0"/>
          </a:p>
        </p:txBody>
      </p:sp>
      <p:sp>
        <p:nvSpPr>
          <p:cNvPr id="11" name="Rectangle 10"/>
          <p:cNvSpPr/>
          <p:nvPr/>
        </p:nvSpPr>
        <p:spPr>
          <a:xfrm>
            <a:off x="1175665" y="3594870"/>
            <a:ext cx="672466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dirty="0">
                <a:solidFill>
                  <a:srgbClr val="FF0000"/>
                </a:solidFill>
                <a:latin typeface="Arial Black" panose="020B0A04020102020204" pitchFamily="34" charset="0"/>
              </a:rPr>
              <a:t>+ 1 Email </a:t>
            </a:r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avec les coordonnées du cédant potentiel.</a:t>
            </a:r>
            <a:endParaRPr lang="fr-FR" sz="1500" dirty="0"/>
          </a:p>
        </p:txBody>
      </p:sp>
      <p:sp>
        <p:nvSpPr>
          <p:cNvPr id="12" name="Rectangle 11"/>
          <p:cNvSpPr/>
          <p:nvPr/>
        </p:nvSpPr>
        <p:spPr>
          <a:xfrm>
            <a:off x="1581912" y="4302749"/>
            <a:ext cx="676108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dirty="0">
                <a:solidFill>
                  <a:srgbClr val="FF0000"/>
                </a:solidFill>
                <a:latin typeface="Arial Black" panose="020B0A04020102020204" pitchFamily="34" charset="0"/>
              </a:rPr>
              <a:t>= 1 Commission </a:t>
            </a:r>
            <a:r>
              <a:rPr lang="fr-FR" sz="1500" dirty="0">
                <a:solidFill>
                  <a:srgbClr val="46495B"/>
                </a:solidFill>
                <a:latin typeface="Arial Black" panose="020B0A04020102020204" pitchFamily="34" charset="0"/>
              </a:rPr>
              <a:t>si PME Partner vend l’affaire !</a:t>
            </a:r>
            <a:endParaRPr lang="fr-FR" sz="15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64" y="-22901"/>
            <a:ext cx="2160275" cy="810389"/>
          </a:xfrm>
          <a:prstGeom prst="rect">
            <a:avLst/>
          </a:prstGeom>
        </p:spPr>
      </p:pic>
      <p:sp>
        <p:nvSpPr>
          <p:cNvPr id="13" name="Sous-titre 2"/>
          <p:cNvSpPr txBox="1">
            <a:spLocks/>
          </p:cNvSpPr>
          <p:nvPr/>
        </p:nvSpPr>
        <p:spPr>
          <a:xfrm>
            <a:off x="7806690" y="6584206"/>
            <a:ext cx="1337310" cy="183164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rgbClr val="46495B"/>
                </a:solidFill>
                <a:latin typeface="Arial Black" panose="020B0A04020102020204" pitchFamily="34" charset="0"/>
              </a:rPr>
              <a:t>PROGRAMME 2018-2019</a:t>
            </a:r>
          </a:p>
        </p:txBody>
      </p:sp>
    </p:spTree>
    <p:extLst>
      <p:ext uri="{BB962C8B-B14F-4D97-AF65-F5344CB8AC3E}">
        <p14:creationId xmlns:p14="http://schemas.microsoft.com/office/powerpoint/2010/main" val="33298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389888" y="2144506"/>
            <a:ext cx="7215269" cy="1241822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fr-FR" sz="7500" dirty="0">
                <a:solidFill>
                  <a:srgbClr val="46495B"/>
                </a:solidFill>
                <a:latin typeface="Arial Black" panose="020B0A04020102020204" pitchFamily="34" charset="0"/>
              </a:rPr>
              <a:t>2018 : </a:t>
            </a:r>
            <a:r>
              <a:rPr lang="fr-FR" sz="12150" b="1" dirty="0">
                <a:solidFill>
                  <a:srgbClr val="FF0000"/>
                </a:solidFill>
                <a:latin typeface="Arial Black" panose="020B0A04020102020204" pitchFamily="34" charset="0"/>
              </a:rPr>
              <a:t>10 %</a:t>
            </a:r>
            <a:r>
              <a:rPr lang="fr-FR" sz="1215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</a:p>
          <a:p>
            <a:pPr algn="l"/>
            <a:r>
              <a:rPr lang="fr-FR" dirty="0" smtClean="0"/>
              <a:t>			</a:t>
            </a:r>
            <a:r>
              <a:rPr lang="fr-FR" sz="2175" b="1" dirty="0" smtClean="0">
                <a:solidFill>
                  <a:srgbClr val="46495B"/>
                </a:solidFill>
              </a:rPr>
              <a:t>des </a:t>
            </a:r>
            <a:r>
              <a:rPr lang="fr-FR" sz="2175" b="1" dirty="0">
                <a:solidFill>
                  <a:srgbClr val="46495B"/>
                </a:solidFill>
              </a:rPr>
              <a:t>honoraires perçus sur TOUTES les affaires apportées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944180" y="4443435"/>
            <a:ext cx="126169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500" b="1" dirty="0">
                <a:solidFill>
                  <a:srgbClr val="46495B"/>
                </a:solidFill>
              </a:rPr>
              <a:t>Par exemple :</a:t>
            </a:r>
            <a:endParaRPr lang="fr-FR" sz="1500" b="1" dirty="0"/>
          </a:p>
        </p:txBody>
      </p:sp>
      <p:sp>
        <p:nvSpPr>
          <p:cNvPr id="9" name="Sous-titre 1"/>
          <p:cNvSpPr txBox="1">
            <a:spLocks/>
          </p:cNvSpPr>
          <p:nvPr/>
        </p:nvSpPr>
        <p:spPr>
          <a:xfrm>
            <a:off x="4997523" y="1113067"/>
            <a:ext cx="4608576" cy="81891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3600" dirty="0">
                <a:solidFill>
                  <a:srgbClr val="46495B"/>
                </a:solidFill>
                <a:latin typeface="Arial Black" panose="020B0A04020102020204" pitchFamily="34" charset="0"/>
              </a:rPr>
              <a:t>Combien ? </a:t>
            </a:r>
            <a:r>
              <a:rPr lang="fr-FR" sz="3600" dirty="0"/>
              <a:t>		</a:t>
            </a:r>
            <a:endParaRPr lang="fr-FR" sz="3600" b="1" dirty="0">
              <a:solidFill>
                <a:srgbClr val="46495B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703611"/>
              </p:ext>
            </p:extLst>
          </p:nvPr>
        </p:nvGraphicFramePr>
        <p:xfrm>
          <a:off x="3428341" y="4000504"/>
          <a:ext cx="2907804" cy="1217423"/>
        </p:xfrm>
        <a:graphic>
          <a:graphicData uri="http://schemas.openxmlformats.org/drawingml/2006/table">
            <a:tbl>
              <a:tblPr/>
              <a:tblGrid>
                <a:gridCol w="1099493"/>
                <a:gridCol w="741232"/>
                <a:gridCol w="1067079"/>
              </a:tblGrid>
              <a:tr h="34350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46495B"/>
                          </a:solidFill>
                          <a:effectLst/>
                          <a:latin typeface="Calibri" panose="020F0502020204030204" pitchFamily="34" charset="0"/>
                        </a:rPr>
                        <a:t>Valeur Affaires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46495B"/>
                          </a:solidFill>
                          <a:effectLst/>
                          <a:latin typeface="Calibri" panose="020F0502020204030204" pitchFamily="34" charset="0"/>
                        </a:rPr>
                        <a:t>Honoraires moyens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46495B"/>
                          </a:solidFill>
                          <a:effectLst/>
                          <a:latin typeface="Calibri" panose="020F0502020204030204" pitchFamily="34" charset="0"/>
                        </a:rPr>
                        <a:t>Commission </a:t>
                      </a:r>
                      <a:r>
                        <a:rPr lang="fr-FR" sz="1100" b="1" i="0" u="none" strike="noStrike" dirty="0" smtClean="0">
                          <a:solidFill>
                            <a:srgbClr val="46495B"/>
                          </a:solidFill>
                          <a:effectLst/>
                          <a:latin typeface="Calibri" panose="020F0502020204030204" pitchFamily="34" charset="0"/>
                        </a:rPr>
                        <a:t>moyenne </a:t>
                      </a:r>
                      <a:r>
                        <a:rPr lang="fr-FR" sz="1100" b="1" i="0" u="none" strike="noStrike" dirty="0">
                          <a:solidFill>
                            <a:srgbClr val="46495B"/>
                          </a:solidFill>
                          <a:effectLst/>
                          <a:latin typeface="Calibri" panose="020F0502020204030204" pitchFamily="34" charset="0"/>
                        </a:rPr>
                        <a:t>perçue 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5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250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1 000 €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175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500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1 750 €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75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750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2 438 €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75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000 000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3 000 </a:t>
                      </a:r>
                      <a:r>
                        <a:rPr lang="fr-FR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endParaRPr lang="fr-FR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75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000 000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8 250 €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64" y="-22901"/>
            <a:ext cx="2160275" cy="810389"/>
          </a:xfrm>
          <a:prstGeom prst="rect">
            <a:avLst/>
          </a:prstGeom>
        </p:spPr>
      </p:pic>
      <p:sp>
        <p:nvSpPr>
          <p:cNvPr id="10" name="Sous-titre 2"/>
          <p:cNvSpPr txBox="1">
            <a:spLocks/>
          </p:cNvSpPr>
          <p:nvPr/>
        </p:nvSpPr>
        <p:spPr>
          <a:xfrm>
            <a:off x="7806690" y="6584206"/>
            <a:ext cx="1337310" cy="183164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rgbClr val="46495B"/>
                </a:solidFill>
                <a:latin typeface="Arial Black" panose="020B0A04020102020204" pitchFamily="34" charset="0"/>
              </a:rPr>
              <a:t>PROGRAMME 2018-2019</a:t>
            </a:r>
          </a:p>
        </p:txBody>
      </p:sp>
    </p:spTree>
    <p:extLst>
      <p:ext uri="{BB962C8B-B14F-4D97-AF65-F5344CB8AC3E}">
        <p14:creationId xmlns:p14="http://schemas.microsoft.com/office/powerpoint/2010/main" val="30837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1"/>
          <p:cNvSpPr txBox="1">
            <a:spLocks/>
          </p:cNvSpPr>
          <p:nvPr/>
        </p:nvSpPr>
        <p:spPr>
          <a:xfrm>
            <a:off x="916566" y="1432425"/>
            <a:ext cx="6858000" cy="1241822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6750" dirty="0">
                <a:solidFill>
                  <a:srgbClr val="46495B"/>
                </a:solidFill>
                <a:latin typeface="Arial Black" panose="020B0A04020102020204" pitchFamily="34" charset="0"/>
              </a:rPr>
              <a:t>2019 : </a:t>
            </a:r>
            <a:r>
              <a:rPr lang="fr-FR" sz="7500" dirty="0">
                <a:solidFill>
                  <a:srgbClr val="46495B"/>
                </a:solidFill>
                <a:latin typeface="Arial Black" panose="020B0A04020102020204" pitchFamily="34" charset="0"/>
              </a:rPr>
              <a:t>	</a:t>
            </a:r>
            <a:r>
              <a:rPr lang="fr-FR" sz="5700" b="1" dirty="0">
                <a:solidFill>
                  <a:srgbClr val="FF0000"/>
                </a:solidFill>
                <a:latin typeface="Arial Black" panose="020B0A04020102020204" pitchFamily="34" charset="0"/>
              </a:rPr>
              <a:t>Commission 				</a:t>
            </a:r>
            <a:r>
              <a:rPr lang="fr-FR" sz="57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évolutive</a:t>
            </a:r>
            <a:endParaRPr lang="fr-FR" sz="57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15380" y="3476257"/>
            <a:ext cx="2477153" cy="3808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75" dirty="0">
                <a:solidFill>
                  <a:srgbClr val="46495B"/>
                </a:solidFill>
                <a:latin typeface="Arial Black" panose="020B0A04020102020204" pitchFamily="34" charset="0"/>
              </a:rPr>
              <a:t>Jusqu’à 1 000 k€ </a:t>
            </a:r>
            <a:endParaRPr lang="fr-FR" sz="1875" dirty="0"/>
          </a:p>
        </p:txBody>
      </p:sp>
      <p:sp>
        <p:nvSpPr>
          <p:cNvPr id="9" name="Triangle isocèle 8"/>
          <p:cNvSpPr/>
          <p:nvPr/>
        </p:nvSpPr>
        <p:spPr>
          <a:xfrm rot="5400000">
            <a:off x="4230411" y="3552803"/>
            <a:ext cx="230311" cy="237157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10" name="Triangle isocèle 9"/>
          <p:cNvSpPr/>
          <p:nvPr/>
        </p:nvSpPr>
        <p:spPr>
          <a:xfrm rot="5400000">
            <a:off x="4374429" y="3548508"/>
            <a:ext cx="230311" cy="237157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11" name="Rectangle 10"/>
          <p:cNvSpPr/>
          <p:nvPr/>
        </p:nvSpPr>
        <p:spPr>
          <a:xfrm>
            <a:off x="4752179" y="3439796"/>
            <a:ext cx="1082348" cy="496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25" dirty="0">
                <a:solidFill>
                  <a:srgbClr val="FF0000"/>
                </a:solidFill>
                <a:latin typeface="Arial Black" panose="020B0A04020102020204" pitchFamily="34" charset="0"/>
              </a:rPr>
              <a:t>10 %</a:t>
            </a:r>
            <a:endParaRPr lang="fr-FR" sz="2625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38782" y="3859702"/>
            <a:ext cx="2477153" cy="3808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75" dirty="0">
                <a:solidFill>
                  <a:srgbClr val="46495B"/>
                </a:solidFill>
                <a:latin typeface="Arial Black" panose="020B0A04020102020204" pitchFamily="34" charset="0"/>
              </a:rPr>
              <a:t>Jusqu’à 2 000 k€ </a:t>
            </a:r>
            <a:endParaRPr lang="fr-FR" sz="1875" dirty="0"/>
          </a:p>
        </p:txBody>
      </p:sp>
      <p:sp>
        <p:nvSpPr>
          <p:cNvPr id="13" name="Triangle isocèle 12"/>
          <p:cNvSpPr/>
          <p:nvPr/>
        </p:nvSpPr>
        <p:spPr>
          <a:xfrm rot="5400000">
            <a:off x="4350551" y="3913877"/>
            <a:ext cx="230311" cy="237157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14" name="Triangle isocèle 13"/>
          <p:cNvSpPr/>
          <p:nvPr/>
        </p:nvSpPr>
        <p:spPr>
          <a:xfrm rot="5400000">
            <a:off x="4494569" y="3909582"/>
            <a:ext cx="230311" cy="237157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15" name="Rectangle 14"/>
          <p:cNvSpPr/>
          <p:nvPr/>
        </p:nvSpPr>
        <p:spPr>
          <a:xfrm>
            <a:off x="4919415" y="3801994"/>
            <a:ext cx="1082348" cy="496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25" dirty="0">
                <a:solidFill>
                  <a:srgbClr val="FF0000"/>
                </a:solidFill>
                <a:latin typeface="Arial Black" panose="020B0A04020102020204" pitchFamily="34" charset="0"/>
              </a:rPr>
              <a:t>11 %</a:t>
            </a:r>
            <a:endParaRPr lang="fr-FR" sz="2625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10315" y="4599486"/>
            <a:ext cx="2360774" cy="3808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75" dirty="0">
                <a:solidFill>
                  <a:srgbClr val="46495B"/>
                </a:solidFill>
                <a:latin typeface="Arial Black" panose="020B0A04020102020204" pitchFamily="34" charset="0"/>
              </a:rPr>
              <a:t>Au delà de 3 M€ </a:t>
            </a:r>
            <a:endParaRPr lang="fr-FR" sz="1875" dirty="0"/>
          </a:p>
        </p:txBody>
      </p:sp>
      <p:sp>
        <p:nvSpPr>
          <p:cNvPr id="17" name="Triangle isocèle 16"/>
          <p:cNvSpPr/>
          <p:nvPr/>
        </p:nvSpPr>
        <p:spPr>
          <a:xfrm rot="5400000">
            <a:off x="4573040" y="4659965"/>
            <a:ext cx="230311" cy="237157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18" name="Triangle isocèle 17"/>
          <p:cNvSpPr/>
          <p:nvPr/>
        </p:nvSpPr>
        <p:spPr>
          <a:xfrm rot="5400000">
            <a:off x="4717058" y="4655670"/>
            <a:ext cx="230311" cy="237157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19" name="Rectangle 18"/>
          <p:cNvSpPr/>
          <p:nvPr/>
        </p:nvSpPr>
        <p:spPr>
          <a:xfrm>
            <a:off x="5078654" y="4164191"/>
            <a:ext cx="1082348" cy="496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25" dirty="0">
                <a:solidFill>
                  <a:srgbClr val="FF0000"/>
                </a:solidFill>
                <a:latin typeface="Arial Black" panose="020B0A04020102020204" pitchFamily="34" charset="0"/>
              </a:rPr>
              <a:t>12 %</a:t>
            </a:r>
            <a:endParaRPr lang="fr-FR" sz="2625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73421" y="3957403"/>
            <a:ext cx="211009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50" b="1" dirty="0">
                <a:solidFill>
                  <a:srgbClr val="46495B"/>
                </a:solidFill>
              </a:rPr>
              <a:t>des honoraires perçus sur les affaires apportées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30640" y="3132128"/>
            <a:ext cx="2148392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50" b="1" dirty="0">
                <a:solidFill>
                  <a:srgbClr val="46495B"/>
                </a:solidFill>
              </a:rPr>
              <a:t>Cumul valeur des affaires : </a:t>
            </a:r>
            <a:endParaRPr lang="fr-FR" sz="1350" dirty="0"/>
          </a:p>
        </p:txBody>
      </p:sp>
      <p:sp>
        <p:nvSpPr>
          <p:cNvPr id="23" name="Rectangle 22"/>
          <p:cNvSpPr/>
          <p:nvPr/>
        </p:nvSpPr>
        <p:spPr>
          <a:xfrm>
            <a:off x="1895007" y="4217493"/>
            <a:ext cx="2477153" cy="3808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75" dirty="0">
                <a:solidFill>
                  <a:srgbClr val="46495B"/>
                </a:solidFill>
                <a:latin typeface="Arial Black" panose="020B0A04020102020204" pitchFamily="34" charset="0"/>
              </a:rPr>
              <a:t>Jusqu’à 3 000 k€ </a:t>
            </a:r>
            <a:endParaRPr lang="fr-FR" sz="1875" dirty="0"/>
          </a:p>
        </p:txBody>
      </p:sp>
      <p:sp>
        <p:nvSpPr>
          <p:cNvPr id="24" name="Triangle isocèle 23"/>
          <p:cNvSpPr/>
          <p:nvPr/>
        </p:nvSpPr>
        <p:spPr>
          <a:xfrm rot="5400000">
            <a:off x="4465956" y="4263208"/>
            <a:ext cx="230311" cy="237157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25" name="Triangle isocèle 24"/>
          <p:cNvSpPr/>
          <p:nvPr/>
        </p:nvSpPr>
        <p:spPr>
          <a:xfrm rot="5400000">
            <a:off x="4609974" y="4258913"/>
            <a:ext cx="230311" cy="237157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26" name="Rectangle 25"/>
          <p:cNvSpPr/>
          <p:nvPr/>
        </p:nvSpPr>
        <p:spPr>
          <a:xfrm>
            <a:off x="5214189" y="4526389"/>
            <a:ext cx="1082348" cy="496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25" dirty="0">
                <a:solidFill>
                  <a:srgbClr val="FF0000"/>
                </a:solidFill>
                <a:latin typeface="Arial Black" panose="020B0A04020102020204" pitchFamily="34" charset="0"/>
              </a:rPr>
              <a:t>13 %</a:t>
            </a:r>
            <a:endParaRPr lang="fr-FR" sz="2625" dirty="0">
              <a:solidFill>
                <a:srgbClr val="FF0000"/>
              </a:solidFill>
            </a:endParaRPr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64" y="-22901"/>
            <a:ext cx="2160275" cy="810389"/>
          </a:xfrm>
          <a:prstGeom prst="rect">
            <a:avLst/>
          </a:prstGeom>
        </p:spPr>
      </p:pic>
      <p:sp>
        <p:nvSpPr>
          <p:cNvPr id="29" name="Sous-titre 2"/>
          <p:cNvSpPr txBox="1">
            <a:spLocks/>
          </p:cNvSpPr>
          <p:nvPr/>
        </p:nvSpPr>
        <p:spPr>
          <a:xfrm>
            <a:off x="7806690" y="6584206"/>
            <a:ext cx="1337310" cy="183164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rgbClr val="46495B"/>
                </a:solidFill>
                <a:latin typeface="Arial Black" panose="020B0A04020102020204" pitchFamily="34" charset="0"/>
              </a:rPr>
              <a:t>PROGRAMME 2018-2019</a:t>
            </a:r>
          </a:p>
        </p:txBody>
      </p:sp>
    </p:spTree>
    <p:extLst>
      <p:ext uri="{BB962C8B-B14F-4D97-AF65-F5344CB8AC3E}">
        <p14:creationId xmlns:p14="http://schemas.microsoft.com/office/powerpoint/2010/main" val="276614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1"/>
          <p:cNvSpPr txBox="1">
            <a:spLocks/>
          </p:cNvSpPr>
          <p:nvPr/>
        </p:nvSpPr>
        <p:spPr>
          <a:xfrm>
            <a:off x="1097280" y="1693402"/>
            <a:ext cx="6858000" cy="12418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3750" dirty="0">
                <a:solidFill>
                  <a:srgbClr val="46495B"/>
                </a:solidFill>
                <a:latin typeface="Arial Black" panose="020B0A04020102020204" pitchFamily="34" charset="0"/>
              </a:rPr>
              <a:t>Commission évolutive = </a:t>
            </a:r>
          </a:p>
        </p:txBody>
      </p:sp>
      <p:sp>
        <p:nvSpPr>
          <p:cNvPr id="4" name="Rectangle 3"/>
          <p:cNvSpPr/>
          <p:nvPr/>
        </p:nvSpPr>
        <p:spPr>
          <a:xfrm>
            <a:off x="770382" y="2468506"/>
            <a:ext cx="6589689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250" dirty="0">
                <a:solidFill>
                  <a:srgbClr val="FF0000"/>
                </a:solidFill>
                <a:latin typeface="Arial Black" panose="020B0A04020102020204" pitchFamily="34" charset="0"/>
              </a:rPr>
              <a:t>Cumul des affaires présentées &amp; cédées</a:t>
            </a:r>
            <a:endParaRPr lang="fr-FR" sz="2250" dirty="0">
              <a:solidFill>
                <a:srgbClr val="FF0000"/>
              </a:solidFill>
            </a:endParaRPr>
          </a:p>
        </p:txBody>
      </p:sp>
      <p:sp>
        <p:nvSpPr>
          <p:cNvPr id="20" name="Triangle isocèle 19"/>
          <p:cNvSpPr/>
          <p:nvPr/>
        </p:nvSpPr>
        <p:spPr>
          <a:xfrm rot="5400000">
            <a:off x="251460" y="2545876"/>
            <a:ext cx="297180" cy="23317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21" name="Triangle isocèle 20"/>
          <p:cNvSpPr/>
          <p:nvPr/>
        </p:nvSpPr>
        <p:spPr>
          <a:xfrm rot="5400000">
            <a:off x="395478" y="2541581"/>
            <a:ext cx="297180" cy="23317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23" name="Rectangle 22"/>
          <p:cNvSpPr/>
          <p:nvPr/>
        </p:nvSpPr>
        <p:spPr>
          <a:xfrm rot="20966061">
            <a:off x="2336414" y="3446088"/>
            <a:ext cx="3130946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50" dirty="0">
                <a:solidFill>
                  <a:srgbClr val="46495B"/>
                </a:solidFill>
                <a:latin typeface="BoardMarker" panose="03000600000000000000" pitchFamily="66" charset="0"/>
              </a:rPr>
              <a:t>Affaire 1 :    160 k€   </a:t>
            </a:r>
          </a:p>
        </p:txBody>
      </p:sp>
      <p:sp>
        <p:nvSpPr>
          <p:cNvPr id="24" name="Rectangle 23"/>
          <p:cNvSpPr/>
          <p:nvPr/>
        </p:nvSpPr>
        <p:spPr>
          <a:xfrm rot="20966061">
            <a:off x="2425649" y="3761215"/>
            <a:ext cx="3121823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50" dirty="0">
                <a:solidFill>
                  <a:srgbClr val="46495B"/>
                </a:solidFill>
                <a:latin typeface="BoardMarker" panose="03000600000000000000" pitchFamily="66" charset="0"/>
              </a:rPr>
              <a:t>Affaire 2 :   740 k€   </a:t>
            </a:r>
          </a:p>
        </p:txBody>
      </p:sp>
      <p:sp>
        <p:nvSpPr>
          <p:cNvPr id="25" name="Rectangle 24"/>
          <p:cNvSpPr/>
          <p:nvPr/>
        </p:nvSpPr>
        <p:spPr>
          <a:xfrm rot="20966061">
            <a:off x="2534271" y="4087714"/>
            <a:ext cx="2982308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50" dirty="0">
                <a:solidFill>
                  <a:srgbClr val="46495B"/>
                </a:solidFill>
                <a:latin typeface="BoardMarker" panose="03000600000000000000" pitchFamily="66" charset="0"/>
              </a:rPr>
              <a:t>Affaire 3 :   350 k€   </a:t>
            </a:r>
          </a:p>
        </p:txBody>
      </p:sp>
      <p:cxnSp>
        <p:nvCxnSpPr>
          <p:cNvPr id="26" name="Connecteur droit 25"/>
          <p:cNvCxnSpPr/>
          <p:nvPr/>
        </p:nvCxnSpPr>
        <p:spPr>
          <a:xfrm flipV="1">
            <a:off x="4269231" y="4336676"/>
            <a:ext cx="1029664" cy="206548"/>
          </a:xfrm>
          <a:prstGeom prst="line">
            <a:avLst/>
          </a:prstGeom>
          <a:ln w="25400">
            <a:solidFill>
              <a:srgbClr val="4649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 rot="20966061">
            <a:off x="3192266" y="4463775"/>
            <a:ext cx="2752625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50" dirty="0">
                <a:solidFill>
                  <a:srgbClr val="46495B"/>
                </a:solidFill>
                <a:latin typeface="BoardMarker" panose="03000600000000000000" pitchFamily="66" charset="0"/>
              </a:rPr>
              <a:t>Total : 1 250 k€   </a:t>
            </a:r>
          </a:p>
        </p:txBody>
      </p:sp>
      <p:sp>
        <p:nvSpPr>
          <p:cNvPr id="30" name="Triangle isocèle 29"/>
          <p:cNvSpPr/>
          <p:nvPr/>
        </p:nvSpPr>
        <p:spPr>
          <a:xfrm rot="5400000">
            <a:off x="5607334" y="3870426"/>
            <a:ext cx="476486" cy="371655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31" name="Triangle isocèle 30"/>
          <p:cNvSpPr/>
          <p:nvPr/>
        </p:nvSpPr>
        <p:spPr>
          <a:xfrm rot="5400000">
            <a:off x="5829739" y="3870426"/>
            <a:ext cx="476486" cy="371655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32" name="Rectangle 31"/>
          <p:cNvSpPr/>
          <p:nvPr/>
        </p:nvSpPr>
        <p:spPr>
          <a:xfrm>
            <a:off x="6363471" y="3184134"/>
            <a:ext cx="2428870" cy="15927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250" dirty="0">
                <a:solidFill>
                  <a:srgbClr val="FF0000"/>
                </a:solidFill>
                <a:latin typeface="Arial Black" panose="020B0A04020102020204" pitchFamily="34" charset="0"/>
              </a:rPr>
              <a:t>Commission</a:t>
            </a:r>
          </a:p>
          <a:p>
            <a:pPr algn="ctr"/>
            <a:r>
              <a:rPr lang="fr-FR" sz="7500" dirty="0">
                <a:solidFill>
                  <a:srgbClr val="FF0000"/>
                </a:solidFill>
                <a:latin typeface="Arial Black" panose="020B0A04020102020204" pitchFamily="34" charset="0"/>
              </a:rPr>
              <a:t>11%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405381" y="4883484"/>
            <a:ext cx="2653290" cy="6117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sz="1125" dirty="0">
                <a:solidFill>
                  <a:srgbClr val="46495B"/>
                </a:solidFill>
                <a:latin typeface="Arial Black" panose="020B0A04020102020204" pitchFamily="34" charset="0"/>
              </a:rPr>
              <a:t>des honoraires sur l’intégralité </a:t>
            </a:r>
          </a:p>
          <a:p>
            <a:pPr algn="just"/>
            <a:r>
              <a:rPr lang="fr-FR" sz="1125" dirty="0">
                <a:solidFill>
                  <a:srgbClr val="46495B"/>
                </a:solidFill>
                <a:latin typeface="Arial Black" panose="020B0A04020102020204" pitchFamily="34" charset="0"/>
              </a:rPr>
              <a:t>des affaires présentées et </a:t>
            </a:r>
          </a:p>
          <a:p>
            <a:pPr algn="just"/>
            <a:r>
              <a:rPr lang="fr-FR" sz="1125" dirty="0">
                <a:solidFill>
                  <a:srgbClr val="46495B"/>
                </a:solidFill>
                <a:latin typeface="Arial Black" panose="020B0A04020102020204" pitchFamily="34" charset="0"/>
              </a:rPr>
              <a:t>cédées par PME Partner.</a:t>
            </a:r>
            <a:endParaRPr lang="fr-FR" sz="1125" dirty="0">
              <a:solidFill>
                <a:srgbClr val="46495B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 rot="20966061">
            <a:off x="2224392" y="3148032"/>
            <a:ext cx="2748871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50" dirty="0">
                <a:solidFill>
                  <a:srgbClr val="46495B"/>
                </a:solidFill>
                <a:latin typeface="BoardMarker" panose="03000600000000000000" pitchFamily="66" charset="0"/>
              </a:rPr>
              <a:t>Exemple : </a:t>
            </a: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64" y="-22901"/>
            <a:ext cx="2160275" cy="810389"/>
          </a:xfrm>
          <a:prstGeom prst="rect">
            <a:avLst/>
          </a:prstGeom>
        </p:spPr>
      </p:pic>
      <p:sp>
        <p:nvSpPr>
          <p:cNvPr id="22" name="Sous-titre 2"/>
          <p:cNvSpPr txBox="1">
            <a:spLocks/>
          </p:cNvSpPr>
          <p:nvPr/>
        </p:nvSpPr>
        <p:spPr>
          <a:xfrm>
            <a:off x="7806690" y="6584206"/>
            <a:ext cx="1337310" cy="183164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rgbClr val="46495B"/>
                </a:solidFill>
                <a:latin typeface="Arial Black" panose="020B0A04020102020204" pitchFamily="34" charset="0"/>
              </a:rPr>
              <a:t>PROGRAMME 2018-2019</a:t>
            </a:r>
          </a:p>
        </p:txBody>
      </p:sp>
    </p:spTree>
    <p:extLst>
      <p:ext uri="{BB962C8B-B14F-4D97-AF65-F5344CB8AC3E}">
        <p14:creationId xmlns:p14="http://schemas.microsoft.com/office/powerpoint/2010/main" val="350232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097280" y="1669199"/>
            <a:ext cx="4608576" cy="81891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fr-FR" sz="5700" dirty="0">
                <a:solidFill>
                  <a:srgbClr val="46495B"/>
                </a:solidFill>
                <a:latin typeface="Arial Black" panose="020B0A04020102020204" pitchFamily="34" charset="0"/>
              </a:rPr>
              <a:t>Et donc …</a:t>
            </a:r>
            <a:r>
              <a:rPr lang="fr-FR" dirty="0" smtClean="0"/>
              <a:t>		</a:t>
            </a:r>
            <a:endParaRPr lang="fr-FR" sz="2175" b="1" dirty="0">
              <a:solidFill>
                <a:srgbClr val="46495B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0194" y="2757534"/>
            <a:ext cx="541494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500" dirty="0">
                <a:solidFill>
                  <a:srgbClr val="FF0000"/>
                </a:solidFill>
                <a:latin typeface="Arial Black" panose="020B0A04020102020204" pitchFamily="34" charset="0"/>
              </a:rPr>
              <a:t>A quoi m’engage le contrat d’apporteur d’affaire ?</a:t>
            </a:r>
          </a:p>
        </p:txBody>
      </p:sp>
      <p:sp>
        <p:nvSpPr>
          <p:cNvPr id="3" name="Rectangle 2"/>
          <p:cNvSpPr/>
          <p:nvPr/>
        </p:nvSpPr>
        <p:spPr>
          <a:xfrm>
            <a:off x="822960" y="3057617"/>
            <a:ext cx="784555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125" dirty="0" smtClean="0">
                <a:solidFill>
                  <a:srgbClr val="46495B"/>
                </a:solidFill>
              </a:rPr>
              <a:t>Concrètement, </a:t>
            </a:r>
            <a:r>
              <a:rPr lang="fr-FR" sz="1125" dirty="0">
                <a:solidFill>
                  <a:srgbClr val="46495B"/>
                </a:solidFill>
              </a:rPr>
              <a:t>il ne vous engage à rien, si ce n’est respecter le « processus d’information », à savoir : </a:t>
            </a:r>
            <a:r>
              <a:rPr lang="fr-FR" sz="1125" dirty="0" smtClean="0">
                <a:solidFill>
                  <a:srgbClr val="46495B"/>
                </a:solidFill>
              </a:rPr>
              <a:t>vous nous envoyez </a:t>
            </a:r>
            <a:r>
              <a:rPr lang="fr-FR" sz="1125" dirty="0">
                <a:solidFill>
                  <a:srgbClr val="46495B"/>
                </a:solidFill>
              </a:rPr>
              <a:t>un email avec les informations du cédant, ensuite nous </a:t>
            </a:r>
            <a:r>
              <a:rPr lang="fr-FR" sz="1125" dirty="0" smtClean="0">
                <a:solidFill>
                  <a:srgbClr val="46495B"/>
                </a:solidFill>
              </a:rPr>
              <a:t>vous confirmons </a:t>
            </a:r>
            <a:r>
              <a:rPr lang="fr-FR" sz="1125" dirty="0">
                <a:solidFill>
                  <a:srgbClr val="46495B"/>
                </a:solidFill>
              </a:rPr>
              <a:t>sa bonne réception </a:t>
            </a:r>
            <a:r>
              <a:rPr lang="fr-FR" sz="1125" dirty="0" smtClean="0">
                <a:solidFill>
                  <a:srgbClr val="46495B"/>
                </a:solidFill>
              </a:rPr>
              <a:t>– pour vous assurer de sa bonne réception d’une </a:t>
            </a:r>
            <a:r>
              <a:rPr lang="fr-FR" sz="1125" dirty="0">
                <a:solidFill>
                  <a:srgbClr val="46495B"/>
                </a:solidFill>
              </a:rPr>
              <a:t>part, mais aussi pour vous informer si </a:t>
            </a:r>
            <a:r>
              <a:rPr lang="fr-FR" sz="1125" dirty="0" smtClean="0">
                <a:solidFill>
                  <a:srgbClr val="46495B"/>
                </a:solidFill>
              </a:rPr>
              <a:t>un </a:t>
            </a:r>
            <a:r>
              <a:rPr lang="fr-FR" sz="1125" dirty="0">
                <a:solidFill>
                  <a:srgbClr val="46495B"/>
                </a:solidFill>
              </a:rPr>
              <a:t>autre apporteur a été plus rapide que vous. Ensuite nous vous tiendrons informés de l’évolution du dossier.</a:t>
            </a:r>
            <a:endParaRPr lang="fr-FR" sz="1125" dirty="0"/>
          </a:p>
        </p:txBody>
      </p:sp>
      <p:sp>
        <p:nvSpPr>
          <p:cNvPr id="7" name="Rectangle 6"/>
          <p:cNvSpPr/>
          <p:nvPr/>
        </p:nvSpPr>
        <p:spPr>
          <a:xfrm>
            <a:off x="1585896" y="4073829"/>
            <a:ext cx="741696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500" dirty="0">
                <a:solidFill>
                  <a:srgbClr val="FF0000"/>
                </a:solidFill>
                <a:latin typeface="Arial Black" panose="020B0A04020102020204" pitchFamily="34" charset="0"/>
              </a:rPr>
              <a:t>Une fois la cession de l’affaire réalisée, comment cela se passe-t-il ?</a:t>
            </a:r>
          </a:p>
        </p:txBody>
      </p:sp>
      <p:sp>
        <p:nvSpPr>
          <p:cNvPr id="8" name="Rectangle 7"/>
          <p:cNvSpPr/>
          <p:nvPr/>
        </p:nvSpPr>
        <p:spPr>
          <a:xfrm>
            <a:off x="822960" y="4373911"/>
            <a:ext cx="7845552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125" dirty="0">
                <a:solidFill>
                  <a:srgbClr val="46495B"/>
                </a:solidFill>
              </a:rPr>
              <a:t>Une fois la cession réalisée, PME Partner recevra ses honoraires, et vous en informera afin que vous nous présentiez votre facture d’apport d’affaire. </a:t>
            </a:r>
            <a:r>
              <a:rPr lang="fr-FR" sz="1125" dirty="0" smtClean="0">
                <a:solidFill>
                  <a:srgbClr val="46495B"/>
                </a:solidFill>
              </a:rPr>
              <a:t>Dès que </a:t>
            </a:r>
            <a:r>
              <a:rPr lang="fr-FR" sz="1125" dirty="0">
                <a:solidFill>
                  <a:srgbClr val="46495B"/>
                </a:solidFill>
              </a:rPr>
              <a:t>vous nous l’aurez remise, elle vous sera réglée rapidement ! </a:t>
            </a:r>
            <a:endParaRPr lang="fr-FR" sz="1125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361" y="4934461"/>
            <a:ext cx="835319" cy="835319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64" y="-22901"/>
            <a:ext cx="2160275" cy="810389"/>
          </a:xfrm>
          <a:prstGeom prst="rect">
            <a:avLst/>
          </a:prstGeom>
        </p:spPr>
      </p:pic>
      <p:sp>
        <p:nvSpPr>
          <p:cNvPr id="14" name="Sous-titre 2"/>
          <p:cNvSpPr txBox="1">
            <a:spLocks/>
          </p:cNvSpPr>
          <p:nvPr/>
        </p:nvSpPr>
        <p:spPr>
          <a:xfrm>
            <a:off x="7806690" y="6584206"/>
            <a:ext cx="1337310" cy="183164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rgbClr val="46495B"/>
                </a:solidFill>
                <a:latin typeface="Arial Black" panose="020B0A04020102020204" pitchFamily="34" charset="0"/>
              </a:rPr>
              <a:t>PROGRAMME 2018-2019</a:t>
            </a:r>
          </a:p>
        </p:txBody>
      </p:sp>
    </p:spTree>
    <p:extLst>
      <p:ext uri="{BB962C8B-B14F-4D97-AF65-F5344CB8AC3E}">
        <p14:creationId xmlns:p14="http://schemas.microsoft.com/office/powerpoint/2010/main" val="36059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565</Words>
  <Application>Microsoft Office PowerPoint</Application>
  <PresentationFormat>Affichage à l'écran (4:3)</PresentationFormat>
  <Paragraphs>98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BoardMarker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Seb</dc:creator>
  <cp:lastModifiedBy>Seb</cp:lastModifiedBy>
  <cp:revision>33</cp:revision>
  <dcterms:created xsi:type="dcterms:W3CDTF">2018-03-09T18:32:38Z</dcterms:created>
  <dcterms:modified xsi:type="dcterms:W3CDTF">2018-03-30T10:43:17Z</dcterms:modified>
</cp:coreProperties>
</file>